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3" r:id="rId3"/>
    <p:sldId id="259" r:id="rId4"/>
    <p:sldId id="265" r:id="rId5"/>
    <p:sldId id="257" r:id="rId6"/>
    <p:sldId id="269" r:id="rId7"/>
    <p:sldId id="263" r:id="rId8"/>
    <p:sldId id="264" r:id="rId9"/>
    <p:sldId id="260" r:id="rId10"/>
    <p:sldId id="272" r:id="rId11"/>
    <p:sldId id="267" r:id="rId12"/>
    <p:sldId id="261" r:id="rId13"/>
    <p:sldId id="274" r:id="rId14"/>
    <p:sldId id="268" r:id="rId15"/>
    <p:sldId id="275" r:id="rId16"/>
    <p:sldId id="276" r:id="rId17"/>
    <p:sldId id="277" r:id="rId18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000" autoAdjust="0"/>
  </p:normalViewPr>
  <p:slideViewPr>
    <p:cSldViewPr>
      <p:cViewPr varScale="1">
        <p:scale>
          <a:sx n="71" d="100"/>
          <a:sy n="71" d="100"/>
        </p:scale>
        <p:origin x="275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D5BB6-071C-4860-9F09-C0A4A0E43933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A36B7-5C3A-4ED9-8168-CBFED7FBA475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Programovatelná</a:t>
            </a:r>
            <a:r>
              <a:rPr lang="cs-CZ" baseline="0" dirty="0"/>
              <a:t> součástka – „malý počítač“</a:t>
            </a:r>
          </a:p>
          <a:p>
            <a:r>
              <a:rPr lang="cs-CZ" baseline="0" dirty="0"/>
              <a:t>Na rozdíl od mikroprocesoru obsahuje i paměti a další periferie (</a:t>
            </a:r>
            <a:r>
              <a:rPr lang="cs-CZ" baseline="0" dirty="0" err="1"/>
              <a:t>Timery</a:t>
            </a:r>
            <a:r>
              <a:rPr lang="cs-CZ" baseline="0" dirty="0"/>
              <a:t>, UART, ADC), vyžaduje minimum externích součástek</a:t>
            </a:r>
          </a:p>
          <a:p>
            <a:r>
              <a:rPr lang="cs-CZ" baseline="0" dirty="0"/>
              <a:t>Cena</a:t>
            </a:r>
          </a:p>
          <a:p>
            <a:r>
              <a:rPr lang="cs-CZ" baseline="0" dirty="0"/>
              <a:t>Jednoúčelovost, spolehlivost</a:t>
            </a:r>
          </a:p>
          <a:p>
            <a:r>
              <a:rPr lang="cs-CZ" baseline="0" dirty="0"/>
              <a:t>Příklady použití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pinMode(INPUT_PULLUP)</a:t>
            </a:r>
          </a:p>
          <a:p>
            <a:r>
              <a:rPr lang="cs-CZ" dirty="0"/>
              <a:t>Digital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7879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8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If - else</a:t>
            </a:r>
          </a:p>
          <a:p>
            <a:r>
              <a:rPr lang="cs-CZ" sz="18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Prázdná smyčka (čekání na něco)</a:t>
            </a:r>
            <a:r>
              <a:rPr lang="cs-CZ" sz="1800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5175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/>
              <a:t>Typical </a:t>
            </a:r>
            <a:r>
              <a:rPr lang="cs-CZ" sz="3200" dirty="0" err="1"/>
              <a:t>development</a:t>
            </a:r>
            <a:r>
              <a:rPr lang="cs-CZ" sz="3200" dirty="0"/>
              <a:t> </a:t>
            </a:r>
            <a:r>
              <a:rPr lang="cs-CZ" sz="3200" dirty="0" err="1"/>
              <a:t>board</a:t>
            </a:r>
            <a:r>
              <a:rPr lang="cs-CZ" sz="3200" dirty="0"/>
              <a:t> </a:t>
            </a:r>
            <a:r>
              <a:rPr lang="en-US" sz="3200" dirty="0"/>
              <a:t>include: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/>
              <a:t>power circuit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/>
              <a:t>programming interface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/>
              <a:t>basic input; usually buttons and LEDs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/>
              <a:t>I/O pins</a:t>
            </a:r>
            <a:endParaRPr lang="cs-CZ" sz="2800" dirty="0"/>
          </a:p>
          <a:p>
            <a:pPr marL="457200" lvl="0" indent="-457200">
              <a:buFont typeface="Arial" pitchFamily="34" charset="0"/>
              <a:buChar char="•"/>
            </a:pPr>
            <a:r>
              <a:rPr lang="cs-CZ" sz="2800" dirty="0"/>
              <a:t>Různé</a:t>
            </a:r>
            <a:r>
              <a:rPr lang="cs-CZ" sz="2800" baseline="0" dirty="0"/>
              <a:t> desky mají různé </a:t>
            </a:r>
            <a:r>
              <a:rPr lang="cs-CZ" sz="2800" baseline="0" dirty="0" err="1"/>
              <a:t>mikrokontrolery</a:t>
            </a:r>
            <a:r>
              <a:rPr lang="cs-CZ" sz="2800" baseline="0" dirty="0"/>
              <a:t>, UNO a NANO </a:t>
            </a:r>
            <a:r>
              <a:rPr lang="cs-CZ" sz="2800" baseline="0" dirty="0" err="1"/>
              <a:t>Atmega</a:t>
            </a:r>
            <a:r>
              <a:rPr lang="cs-CZ" sz="2800" baseline="0" dirty="0"/>
              <a:t> 328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en-GB" sz="2800" dirty="0"/>
              <a:t>The ATmega328 has  Flash memory of 32 KB (with 0.5 KB used for the </a:t>
            </a:r>
            <a:r>
              <a:rPr lang="en-GB" sz="2800" dirty="0" err="1"/>
              <a:t>bootloader</a:t>
            </a:r>
            <a:r>
              <a:rPr lang="en-GB" sz="2800" dirty="0"/>
              <a:t>). It also has 2 KB of SRAM and 1 KB of EEPROM</a:t>
            </a:r>
            <a:endParaRPr lang="en-US" sz="2800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HW – desky</a:t>
            </a:r>
          </a:p>
          <a:p>
            <a:r>
              <a:rPr lang="cs-CZ" dirty="0"/>
              <a:t>IDE – vývojové prostředí</a:t>
            </a:r>
          </a:p>
          <a:p>
            <a:r>
              <a:rPr lang="cs-CZ" dirty="0"/>
              <a:t>Komunita, návody, knihovny, </a:t>
            </a:r>
            <a:r>
              <a:rPr lang="cs-CZ" dirty="0" err="1"/>
              <a:t>fora</a:t>
            </a:r>
            <a:r>
              <a:rPr lang="cs-CZ" dirty="0"/>
              <a:t>,…</a:t>
            </a:r>
          </a:p>
          <a:p>
            <a:r>
              <a:rPr lang="cs-CZ" dirty="0"/>
              <a:t>Knihovny – teplotní čidla,</a:t>
            </a:r>
            <a:r>
              <a:rPr lang="cs-CZ" baseline="0" dirty="0"/>
              <a:t> klávesnice joysticky,  CD karta, RFID, hudba </a:t>
            </a:r>
            <a:r>
              <a:rPr lang="cs-CZ" baseline="0" dirty="0" err="1"/>
              <a:t>midi</a:t>
            </a:r>
            <a:r>
              <a:rPr lang="cs-CZ" baseline="0" dirty="0"/>
              <a:t>, motory, displej, </a:t>
            </a:r>
            <a:r>
              <a:rPr lang="cs-CZ" baseline="0" dirty="0" err="1"/>
              <a:t>bluetooth</a:t>
            </a:r>
            <a:r>
              <a:rPr lang="cs-CZ" baseline="0" dirty="0"/>
              <a:t>, </a:t>
            </a:r>
          </a:p>
          <a:p>
            <a:r>
              <a:rPr lang="cs-CZ" baseline="0" dirty="0"/>
              <a:t>Vše open </a:t>
            </a:r>
            <a:r>
              <a:rPr lang="cs-CZ" baseline="0" dirty="0" err="1"/>
              <a:t>source</a:t>
            </a:r>
            <a:r>
              <a:rPr lang="cs-CZ" baseline="0" dirty="0"/>
              <a:t>, </a:t>
            </a:r>
            <a:r>
              <a:rPr lang="cs-CZ" baseline="0" dirty="0" err="1"/>
              <a:t>Arduino</a:t>
            </a:r>
            <a:r>
              <a:rPr lang="cs-CZ" baseline="0" dirty="0"/>
              <a:t> je ochranná </a:t>
            </a:r>
            <a:r>
              <a:rPr lang="cs-CZ" baseline="0" dirty="0" err="1"/>
              <a:t>znímka</a:t>
            </a:r>
            <a:r>
              <a:rPr lang="cs-CZ" baseline="0" dirty="0"/>
              <a:t>, ale </a:t>
            </a:r>
            <a:r>
              <a:rPr lang="cs-CZ" baseline="0" dirty="0" err="1"/>
              <a:t>můlžete</a:t>
            </a:r>
            <a:r>
              <a:rPr lang="cs-CZ" baseline="0" dirty="0"/>
              <a:t> si udělat a prodávat vlastní desku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Ukázka: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Spuštění 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Připojení desky, typ desky, port</a:t>
            </a:r>
          </a:p>
          <a:p>
            <a:r>
              <a:rPr lang="cs-CZ" dirty="0" err="1"/>
              <a:t>Example</a:t>
            </a:r>
            <a:r>
              <a:rPr lang="cs-CZ" dirty="0"/>
              <a:t> – blink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Kompilace, </a:t>
            </a:r>
            <a:r>
              <a:rPr lang="cs-CZ" baseline="0" dirty="0" err="1"/>
              <a:t>Upload</a:t>
            </a:r>
            <a:endParaRPr lang="cs-CZ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Sami vyzkoušet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Změnit </a:t>
            </a:r>
            <a:r>
              <a:rPr lang="cs-CZ" baseline="0" dirty="0" err="1"/>
              <a:t>frenkvenci</a:t>
            </a:r>
            <a:r>
              <a:rPr lang="cs-CZ" baseline="0" dirty="0"/>
              <a:t> blikání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Vysvětlit kód</a:t>
            </a:r>
          </a:p>
          <a:p>
            <a:endParaRPr lang="cs-CZ" dirty="0"/>
          </a:p>
          <a:p>
            <a:r>
              <a:rPr lang="cs-CZ" dirty="0"/>
              <a:t>Funkce</a:t>
            </a:r>
            <a:r>
              <a:rPr lang="cs-CZ" baseline="0" dirty="0"/>
              <a:t> </a:t>
            </a:r>
            <a:r>
              <a:rPr lang="cs-CZ" baseline="0" dirty="0" err="1"/>
              <a:t>setup</a:t>
            </a:r>
            <a:r>
              <a:rPr lang="cs-CZ" baseline="0" dirty="0"/>
              <a:t>() a </a:t>
            </a:r>
            <a:r>
              <a:rPr lang="cs-CZ" baseline="0" dirty="0" err="1"/>
              <a:t>loop</a:t>
            </a:r>
            <a:r>
              <a:rPr lang="cs-CZ" baseline="0" dirty="0"/>
              <a:t>()</a:t>
            </a:r>
          </a:p>
          <a:p>
            <a:r>
              <a:rPr lang="cs-CZ" baseline="0" dirty="0"/>
              <a:t>Závorky</a:t>
            </a:r>
          </a:p>
          <a:p>
            <a:r>
              <a:rPr lang="cs-CZ" baseline="0" dirty="0" err="1"/>
              <a:t>pinMode</a:t>
            </a:r>
            <a:r>
              <a:rPr lang="cs-CZ" baseline="0" dirty="0"/>
              <a:t>() , </a:t>
            </a:r>
            <a:r>
              <a:rPr lang="cs-CZ" baseline="0" dirty="0" err="1"/>
              <a:t>digitalWrite</a:t>
            </a:r>
            <a:r>
              <a:rPr lang="cs-CZ" baseline="0" dirty="0"/>
              <a:t>(), argumenty funkce – dokumentace na webu</a:t>
            </a:r>
          </a:p>
          <a:p>
            <a:r>
              <a:rPr lang="cs-CZ" baseline="0" dirty="0"/>
              <a:t>komentáře</a:t>
            </a:r>
          </a:p>
          <a:p>
            <a:r>
              <a:rPr lang="cs-CZ" baseline="0" dirty="0"/>
              <a:t>Syntaktické chyby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Výhody,</a:t>
            </a:r>
            <a:r>
              <a:rPr lang="cs-CZ" baseline="0" dirty="0"/>
              <a:t> nevýhody </a:t>
            </a:r>
            <a:r>
              <a:rPr lang="cs-CZ" baseline="0" dirty="0" err="1"/>
              <a:t>breadboardu</a:t>
            </a:r>
            <a:endParaRPr lang="cs-CZ" baseline="0" dirty="0"/>
          </a:p>
          <a:p>
            <a:endParaRPr lang="cs-CZ" baseline="0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LEDka + odpor!!!</a:t>
            </a:r>
            <a:r>
              <a:rPr lang="cs-CZ" sz="1200" dirty="0"/>
              <a:t> https://www.youtube.com/watch?v=m7jXRYHb9R8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3863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4440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Vyberte si piny – mohou být digital i analog</a:t>
            </a:r>
          </a:p>
          <a:p>
            <a:r>
              <a:rPr lang="cs-CZ" dirty="0"/>
              <a:t>Použijte proměnné pro názvy pinů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6579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Klepnutím lze upravit styl předlohy podnadpisů.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rnell.com/datasheets/1498852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42910" y="928670"/>
            <a:ext cx="7772400" cy="1470025"/>
          </a:xfrm>
        </p:spPr>
        <p:txBody>
          <a:bodyPr/>
          <a:lstStyle/>
          <a:p>
            <a:r>
              <a:rPr lang="cs-CZ" dirty="0"/>
              <a:t>PRA</a:t>
            </a:r>
            <a:br>
              <a:rPr lang="cs-CZ" dirty="0"/>
            </a:br>
            <a:r>
              <a:rPr lang="cs-CZ" dirty="0"/>
              <a:t>Seznámení s </a:t>
            </a:r>
            <a:r>
              <a:rPr lang="cs-CZ" dirty="0" err="1"/>
              <a:t>Arduinem</a:t>
            </a:r>
            <a:endParaRPr lang="cs-CZ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2428868"/>
            <a:ext cx="5059406" cy="393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Hodnocení předmětu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cs-CZ" dirty="0"/>
              <a:t>Tvorba programu na známky (cca 3x)</a:t>
            </a:r>
          </a:p>
          <a:p>
            <a:pPr fontAlgn="ctr"/>
            <a:r>
              <a:rPr lang="cs-CZ" dirty="0"/>
              <a:t>Dobrovolné známky za aktivitu na hodině</a:t>
            </a:r>
          </a:p>
          <a:p>
            <a:pPr fontAlgn="ctr"/>
            <a:r>
              <a:rPr lang="cs-CZ" dirty="0"/>
              <a:t>Samostatný projekt (známka za program a za dokumentaci)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Arduino</a:t>
            </a:r>
            <a:r>
              <a:rPr lang="cs-CZ" dirty="0"/>
              <a:t> IDE – Blink</a:t>
            </a:r>
          </a:p>
        </p:txBody>
      </p:sp>
      <p:pic>
        <p:nvPicPr>
          <p:cNvPr id="2458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42976" y="1643050"/>
            <a:ext cx="6798907" cy="4988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Nepájivé pole (breadboard)</a:t>
            </a:r>
            <a:br>
              <a:rPr lang="cs-CZ" dirty="0"/>
            </a:br>
            <a:r>
              <a:rPr lang="cs-CZ" dirty="0"/>
              <a:t>LED + sériový odpor</a:t>
            </a:r>
          </a:p>
        </p:txBody>
      </p:sp>
      <p:pic>
        <p:nvPicPr>
          <p:cNvPr id="1945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143504" y="2000240"/>
            <a:ext cx="1972121" cy="146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459" name="AutoShape 3" descr="Breadboard schematics. The color strips along the sides are all connected as one unit for a given color. The 2 horizontal columns in the center are connected on each half, for a given row, but do not cross over the midline or to the side strips. Each row in the middle is independent of the next row. 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9463" name="Picture 7" descr="https://static.wixstatic.com/media/7736d7_5ea54a3cd6644f1cba4cfbd72e98a2bb~mv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4500570"/>
            <a:ext cx="3929058" cy="2046629"/>
          </a:xfrm>
          <a:prstGeom prst="rect">
            <a:avLst/>
          </a:prstGeom>
          <a:noFill/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1714488"/>
            <a:ext cx="4572032" cy="378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LEDka</a:t>
            </a:r>
            <a:r>
              <a:rPr lang="cs-CZ" dirty="0"/>
              <a:t> + sériový odpor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640861"/>
            <a:ext cx="8229600" cy="4525963"/>
          </a:xfrm>
        </p:spPr>
        <p:txBody>
          <a:bodyPr/>
          <a:lstStyle/>
          <a:p>
            <a:r>
              <a:rPr lang="cs-CZ" dirty="0">
                <a:hlinkClick r:id="rId3"/>
              </a:rPr>
              <a:t>Datasheet LEDky</a:t>
            </a:r>
            <a:endParaRPr lang="cs-CZ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36660B-1AAD-C437-F406-5A7B15C0A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780928"/>
            <a:ext cx="7353300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1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cs-CZ" sz="2400" dirty="0"/>
              <a:t>Obdoba Blink ale s LEDkou na nepájivém poli (nezapomeňte na rezistor!</a:t>
            </a:r>
          </a:p>
          <a:p>
            <a:pPr>
              <a:lnSpc>
                <a:spcPct val="150000"/>
              </a:lnSpc>
            </a:pPr>
            <a:endParaRPr lang="cs-CZ" sz="2400" b="1" dirty="0"/>
          </a:p>
          <a:p>
            <a:pPr>
              <a:lnSpc>
                <a:spcPct val="150000"/>
              </a:lnSpc>
              <a:buNone/>
            </a:pPr>
            <a:endParaRPr lang="cs-CZ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49AE3-78D9-2084-C6AC-DD872CD80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B405-6D9C-D927-1423-FFF1BFBF1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cs-CZ" sz="3200" dirty="0"/>
              <a:t>Vytvořte semafor pomocí Arduina a 3 LED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67193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CFFF-6006-FDD0-FC22-C182AE02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0F55D-40EC-32B4-258B-BD1CC47C3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sz="3200" dirty="0"/>
              <a:t>Připojte tlačítko a LED – LED se rozsvítí po stisknutí tlačítka. 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96311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92B8C-7098-1D64-E763-4B13E435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CD7AE-3747-BB73-4114-06755A2FA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3200" dirty="0"/>
              <a:t>Přidejte k semaforu tlačítko pro chodce (stále zelená, po stiknutí tlačítka se provede jeden cyklus semaforu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3071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nás čeká v této části PRA?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Platforma </a:t>
            </a:r>
            <a:r>
              <a:rPr lang="cs-CZ" dirty="0" err="1"/>
              <a:t>Arduino</a:t>
            </a:r>
            <a:endParaRPr lang="cs-CZ" dirty="0"/>
          </a:p>
          <a:p>
            <a:r>
              <a:rPr lang="cs-CZ" dirty="0"/>
              <a:t>Programování mikrokontroleru</a:t>
            </a:r>
          </a:p>
          <a:p>
            <a:r>
              <a:rPr lang="cs-CZ" dirty="0"/>
              <a:t>Senzory, čidla</a:t>
            </a:r>
          </a:p>
          <a:p>
            <a:r>
              <a:rPr lang="cs-CZ" dirty="0"/>
              <a:t>Motory </a:t>
            </a:r>
          </a:p>
          <a:p>
            <a:r>
              <a:rPr lang="cs-CZ" dirty="0"/>
              <a:t>Displeje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4942" y="4288156"/>
            <a:ext cx="3214710" cy="2244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500569"/>
            <a:ext cx="4071966" cy="228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je to </a:t>
            </a:r>
            <a:r>
              <a:rPr lang="cs-CZ" dirty="0" err="1"/>
              <a:t>mikrokontroler</a:t>
            </a:r>
            <a:r>
              <a:rPr lang="cs-CZ" dirty="0"/>
              <a:t>?</a:t>
            </a:r>
          </a:p>
        </p:txBody>
      </p:sp>
      <p:sp>
        <p:nvSpPr>
          <p:cNvPr id="16386" name="AutoShape 2" descr="0218 MCU_image"/>
          <p:cNvSpPr>
            <a:spLocks noChangeAspect="1" noChangeArrowheads="1"/>
          </p:cNvSpPr>
          <p:nvPr/>
        </p:nvSpPr>
        <p:spPr bwMode="auto">
          <a:xfrm>
            <a:off x="123825" y="-2217738"/>
            <a:ext cx="6086475" cy="46291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1" y="1571612"/>
            <a:ext cx="5939949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1482" y="2000240"/>
            <a:ext cx="2524334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6578" y="3500438"/>
            <a:ext cx="2196492" cy="1994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71472" y="1571612"/>
            <a:ext cx="7643834" cy="4905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cs-CZ" dirty="0" err="1"/>
              <a:t>Arduino</a:t>
            </a:r>
            <a:r>
              <a:rPr lang="cs-CZ" dirty="0"/>
              <a:t> deska</a:t>
            </a:r>
            <a:br>
              <a:rPr lang="cs-CZ" dirty="0"/>
            </a:br>
            <a:r>
              <a:rPr lang="cs-CZ" dirty="0" err="1"/>
              <a:t>mikrokontroler</a:t>
            </a:r>
            <a:r>
              <a:rPr lang="cs-CZ" dirty="0"/>
              <a:t> + podpůrné obvody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ARDUINO = HW + IDE+ knihovny</a:t>
            </a:r>
          </a:p>
        </p:txBody>
      </p:sp>
      <p:sp>
        <p:nvSpPr>
          <p:cNvPr id="2050" name="AutoShape 2" descr="https://robomart.com/image/cache/catalog/RM000058/RM000058-20-1600x1200.jpg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6" name="Zástupný symbol pro obsah 2"/>
          <p:cNvSpPr txBox="1">
            <a:spLocks/>
          </p:cNvSpPr>
          <p:nvPr/>
        </p:nvSpPr>
        <p:spPr>
          <a:xfrm>
            <a:off x="285720" y="1428736"/>
            <a:ext cx="2471726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800100" lvl="1" indent="-342900">
              <a:spcBef>
                <a:spcPct val="20000"/>
              </a:spcBef>
            </a:pPr>
            <a:endParaRPr kumimoji="0" lang="cs-CZ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</a:pPr>
            <a:endParaRPr kumimoji="0" lang="cs-CZ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cs-CZ" sz="32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lang="cs-CZ" sz="3200" dirty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cs-CZ" sz="32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TextovéPole 13"/>
          <p:cNvSpPr txBox="1"/>
          <p:nvPr/>
        </p:nvSpPr>
        <p:spPr>
          <a:xfrm>
            <a:off x="3000364" y="1500174"/>
            <a:ext cx="1593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sz="3200" dirty="0"/>
          </a:p>
          <a:p>
            <a:endParaRPr lang="cs-CZ" sz="3200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2991246"/>
            <a:ext cx="4061833" cy="3542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857496"/>
            <a:ext cx="4143404" cy="3897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0694" y="1142984"/>
            <a:ext cx="220188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1868" y="1571612"/>
            <a:ext cx="1214446" cy="103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720" y="1357298"/>
            <a:ext cx="27813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Příklady projektů</a:t>
            </a: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1250582"/>
            <a:ext cx="8072494" cy="5367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4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929066"/>
            <a:ext cx="1874217" cy="128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480" y="3643314"/>
            <a:ext cx="1374291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3071810"/>
            <a:ext cx="1485897" cy="96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85852" y="4857760"/>
            <a:ext cx="1555319" cy="1316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4282" y="5429264"/>
            <a:ext cx="938204" cy="1037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8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929586" y="3357562"/>
            <a:ext cx="108799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9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58016" y="5143512"/>
            <a:ext cx="2100285" cy="1006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57950" y="3286124"/>
            <a:ext cx="1609722" cy="1338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43" name="Picture 1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14282" y="1000108"/>
            <a:ext cx="8805957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s-CZ" dirty="0"/>
              <a:t>Jak ho použít?</a:t>
            </a:r>
          </a:p>
        </p:txBody>
      </p:sp>
      <p:pic>
        <p:nvPicPr>
          <p:cNvPr id="22545" name="Picture 17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786182" y="4714884"/>
            <a:ext cx="2000264" cy="192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571868" y="3000372"/>
            <a:ext cx="220188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 použití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Chcete spínat ventilátor pokud teplota v pokoji překročí 25°C. Zároveň chcete zobrazovat aktuální teplotu.</a:t>
            </a:r>
          </a:p>
          <a:p>
            <a:endParaRPr lang="cs-CZ" dirty="0"/>
          </a:p>
          <a:p>
            <a:r>
              <a:rPr lang="cs-CZ" b="1" dirty="0"/>
              <a:t>Jaký HW je třeba?</a:t>
            </a:r>
          </a:p>
          <a:p>
            <a:r>
              <a:rPr lang="cs-CZ" b="1" dirty="0"/>
              <a:t>Jaká bude vypadat program?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1285860"/>
            <a:ext cx="8451372" cy="4786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s-CZ" dirty="0"/>
              <a:t>Příklad použití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</Words>
  <Application>Microsoft Office PowerPoint</Application>
  <PresentationFormat>On-screen Show (4:3)</PresentationFormat>
  <Paragraphs>90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-apple-system</vt:lpstr>
      <vt:lpstr>Arial</vt:lpstr>
      <vt:lpstr>Calibri</vt:lpstr>
      <vt:lpstr>Motiv sady Office</vt:lpstr>
      <vt:lpstr>PRA Seznámení s Arduinem</vt:lpstr>
      <vt:lpstr>Co nás čeká v této části PRA?</vt:lpstr>
      <vt:lpstr>Co je to mikrokontroler?</vt:lpstr>
      <vt:lpstr>Arduino deska mikrokontroler + podpůrné obvody</vt:lpstr>
      <vt:lpstr>ARDUINO = HW + IDE+ knihovny</vt:lpstr>
      <vt:lpstr>Příklady projektů</vt:lpstr>
      <vt:lpstr>Jak ho použít?</vt:lpstr>
      <vt:lpstr>Příklad použití</vt:lpstr>
      <vt:lpstr>Příklad použití</vt:lpstr>
      <vt:lpstr>Hodnocení předmětu</vt:lpstr>
      <vt:lpstr>Arduino IDE – Blink</vt:lpstr>
      <vt:lpstr>Nepájivé pole (breadboard) LED + sériový odpor</vt:lpstr>
      <vt:lpstr>LEDka + sériový odpor</vt:lpstr>
      <vt:lpstr>Úkol 1</vt:lpstr>
      <vt:lpstr>Úkol 2</vt:lpstr>
      <vt:lpstr>Úkol 3</vt:lpstr>
      <vt:lpstr>Úkol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</dc:title>
  <dc:creator>Lenovo L450</dc:creator>
  <cp:lastModifiedBy>Chovanec, Tomas (PECZ-OV)</cp:lastModifiedBy>
  <cp:revision>32</cp:revision>
  <dcterms:created xsi:type="dcterms:W3CDTF">2024-08-22T06:45:00Z</dcterms:created>
  <dcterms:modified xsi:type="dcterms:W3CDTF">2024-09-02T13:05:27Z</dcterms:modified>
</cp:coreProperties>
</file>